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63" r:id="rId4"/>
    <p:sldMasterId id="2147483796" r:id="rId5"/>
    <p:sldMasterId id="2147483820" r:id="rId6"/>
  </p:sldMasterIdLst>
  <p:notesMasterIdLst>
    <p:notesMasterId r:id="rId18"/>
  </p:notesMasterIdLst>
  <p:handoutMasterIdLst>
    <p:handoutMasterId r:id="rId19"/>
  </p:handoutMasterIdLst>
  <p:sldIdLst>
    <p:sldId id="683" r:id="rId7"/>
    <p:sldId id="714" r:id="rId8"/>
    <p:sldId id="723" r:id="rId9"/>
    <p:sldId id="731" r:id="rId10"/>
    <p:sldId id="728" r:id="rId11"/>
    <p:sldId id="732" r:id="rId12"/>
    <p:sldId id="733" r:id="rId13"/>
    <p:sldId id="734" r:id="rId14"/>
    <p:sldId id="736" r:id="rId15"/>
    <p:sldId id="720" r:id="rId16"/>
    <p:sldId id="73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a, Evan [USA]" initials="ME[" lastIdx="2" clrIdx="0">
    <p:extLst>
      <p:ext uri="{19B8F6BF-5375-455C-9EA6-DF929625EA0E}">
        <p15:presenceInfo xmlns:p15="http://schemas.microsoft.com/office/powerpoint/2012/main" userId="S::601969@bah.com::d9a4e9f0-d958-4cf9-a9c5-611dfea0819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D6EC"/>
    <a:srgbClr val="F7A81B"/>
    <a:srgbClr val="00A6B7"/>
    <a:srgbClr val="0F5257"/>
    <a:srgbClr val="D7E35A"/>
    <a:srgbClr val="88A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6" autoAdjust="0"/>
    <p:restoredTop sz="94698"/>
  </p:normalViewPr>
  <p:slideViewPr>
    <p:cSldViewPr snapToGrid="0" snapToObjects="1">
      <p:cViewPr varScale="1">
        <p:scale>
          <a:sx n="67" d="100"/>
          <a:sy n="67" d="100"/>
        </p:scale>
        <p:origin x="572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4" d="100"/>
          <a:sy n="54" d="100"/>
        </p:scale>
        <p:origin x="246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27CA6-12BA-4E25-8D0C-D0BF47BEA956}" type="datetimeFigureOut">
              <a:rPr lang="en-US" smtClean="0"/>
              <a:t>1/12/2022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36C39-415E-47A8-98C8-62E2BB296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555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A80A5-7BB0-734F-8C27-B1DC0FB7F823}" type="datetimeFigureOut">
              <a:rPr lang="en-US" smtClean="0"/>
              <a:t>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511DD-DAB9-1647-97C7-AACDE6029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1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ternal 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30968" y="346082"/>
            <a:ext cx="1764792" cy="1897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371600"/>
            <a:ext cx="6770430" cy="3332997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 i="0" cap="all" spc="1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1F0B8E5-1E92-9747-ADBF-B17D90256519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783139" y="1371600"/>
            <a:ext cx="6770430" cy="3332997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600"/>
              </a:spcBef>
              <a:spcAft>
                <a:spcPts val="1200"/>
              </a:spcAft>
              <a:buNone/>
              <a:defRPr sz="1600" i="1" cap="none" spc="0" baseline="0">
                <a:latin typeface="Georgia" charset="0"/>
                <a:ea typeface="Georgia" charset="0"/>
                <a:cs typeface="Georgia" charset="0"/>
              </a:defRPr>
            </a:lvl1pPr>
            <a:lvl2pPr marL="571500" indent="0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cap="all" spc="1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Section goes here</a:t>
            </a:r>
          </a:p>
          <a:p>
            <a:pPr lvl="1"/>
            <a:r>
              <a:rPr lang="en-US" dirty="0"/>
              <a:t>Mini topic goes here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E4DD6B-CC80-2A4F-8C3D-19B6E3194FED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782889" y="1557119"/>
            <a:ext cx="6770680" cy="87723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</a:defRPr>
            </a:lvl1pPr>
            <a:lvl2pPr>
              <a:defRPr spc="0"/>
            </a:lvl2pPr>
            <a:lvl3pPr>
              <a:defRPr spc="0"/>
            </a:lvl3pPr>
            <a:lvl4pPr>
              <a:defRPr spc="0"/>
            </a:lvl4pPr>
            <a:lvl5pPr>
              <a:defRPr spc="0"/>
            </a:lvl5pPr>
          </a:lstStyle>
          <a:p>
            <a:pPr lvl="0"/>
            <a:r>
              <a:rPr lang="en-US" dirty="0"/>
              <a:t>For more information about XXX, contact…</a:t>
            </a:r>
          </a:p>
          <a:p>
            <a:pPr lvl="0"/>
            <a:endParaRPr lang="en-US" dirty="0"/>
          </a:p>
        </p:txBody>
      </p:sp>
      <p:sp>
        <p:nvSpPr>
          <p:cNvPr id="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4782890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82889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1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588499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8"/>
          <p:cNvSpPr>
            <a:spLocks noGrp="1"/>
          </p:cNvSpPr>
          <p:nvPr>
            <p:ph type="pic" sz="quarter" idx="19"/>
          </p:nvPr>
        </p:nvSpPr>
        <p:spPr>
          <a:xfrm>
            <a:off x="8394108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10199718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4782889" y="5984315"/>
            <a:ext cx="6770679" cy="399023"/>
          </a:xfrm>
        </p:spPr>
        <p:txBody>
          <a:bodyPr/>
          <a:lstStyle>
            <a:lvl1pPr marL="0" indent="0">
              <a:buNone/>
              <a:defRPr b="1" i="0" spc="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BOOZALLEN.COM/CAPABILITY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588498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8394107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199718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73D7469-DA41-1547-BFE9-78D19E62CBE5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idebar chart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 userDrawn="1"/>
        </p:nvSpPr>
        <p:spPr>
          <a:xfrm flipH="1">
            <a:off x="365759" y="1"/>
            <a:ext cx="3865227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86648" y="1117600"/>
            <a:ext cx="2907348" cy="1418711"/>
          </a:xfrm>
        </p:spPr>
        <p:txBody>
          <a:bodyPr>
            <a:noAutofit/>
          </a:bodyPr>
          <a:lstStyle>
            <a:lvl1pPr>
              <a:lnSpc>
                <a:spcPts val="34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87388" y="2748288"/>
            <a:ext cx="2906712" cy="1315711"/>
          </a:xfrm>
        </p:spPr>
        <p:txBody>
          <a:bodyPr>
            <a:noAutofit/>
          </a:bodyPr>
          <a:lstStyle>
            <a:lvl1pPr marL="0" indent="0">
              <a:buNone/>
              <a:defRPr b="1" i="0" cap="all" spc="100" baseline="0">
                <a:solidFill>
                  <a:schemeClr val="tx1"/>
                </a:solidFill>
                <a:latin typeface="+mn-lt"/>
              </a:defRPr>
            </a:lvl1pPr>
            <a:lvl2pPr marL="0" indent="0">
              <a:buNone/>
              <a:tabLst/>
              <a:defRPr cap="none" spc="0" baseline="0">
                <a:solidFill>
                  <a:schemeClr val="tx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SUBHEAD GOES HERE</a:t>
            </a:r>
          </a:p>
          <a:p>
            <a:pPr lvl="1"/>
            <a:r>
              <a:rPr lang="en-US" dirty="0"/>
              <a:t>Level 1 text goes here to explain the charts or infographics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782890" y="5876734"/>
            <a:ext cx="6772118" cy="414338"/>
          </a:xfrm>
        </p:spPr>
        <p:txBody>
          <a:bodyPr anchor="b">
            <a:noAutofit/>
          </a:bodyPr>
          <a:lstStyle>
            <a:lvl1pPr marL="0" indent="0">
              <a:buNone/>
              <a:defRPr lang="en-US" sz="8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29" name="Chart Placeholder 12"/>
          <p:cNvSpPr>
            <a:spLocks noGrp="1"/>
          </p:cNvSpPr>
          <p:nvPr>
            <p:ph type="chart" sz="quarter" idx="17"/>
          </p:nvPr>
        </p:nvSpPr>
        <p:spPr>
          <a:xfrm>
            <a:off x="4782889" y="3175000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0" name="Chart Placeholder 12"/>
          <p:cNvSpPr>
            <a:spLocks noGrp="1"/>
          </p:cNvSpPr>
          <p:nvPr>
            <p:ph type="chart" sz="quarter" idx="19"/>
          </p:nvPr>
        </p:nvSpPr>
        <p:spPr>
          <a:xfrm>
            <a:off x="4782889" y="461726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1" name="Chart Placeholder 12"/>
          <p:cNvSpPr>
            <a:spLocks noGrp="1"/>
          </p:cNvSpPr>
          <p:nvPr>
            <p:ph type="chart" sz="quarter" idx="20"/>
          </p:nvPr>
        </p:nvSpPr>
        <p:spPr>
          <a:xfrm>
            <a:off x="8297357" y="3175000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2" name="Chart Placeholder 12"/>
          <p:cNvSpPr>
            <a:spLocks noGrp="1"/>
          </p:cNvSpPr>
          <p:nvPr>
            <p:ph type="chart" sz="quarter" idx="21"/>
          </p:nvPr>
        </p:nvSpPr>
        <p:spPr>
          <a:xfrm>
            <a:off x="8297357" y="461726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2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B77C65A-1CF6-DC4D-B8E1-D0C64480A860}" type="datetime1">
              <a:rPr lang="en-US" smtClean="0"/>
              <a:t>1/12/2022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idebar 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 userDrawn="1"/>
        </p:nvSpPr>
        <p:spPr>
          <a:xfrm flipH="1">
            <a:off x="365759" y="1"/>
            <a:ext cx="3865227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86648" y="1117600"/>
            <a:ext cx="2907348" cy="1418711"/>
          </a:xfrm>
        </p:spPr>
        <p:txBody>
          <a:bodyPr>
            <a:noAutofit/>
          </a:bodyPr>
          <a:lstStyle>
            <a:lvl1pPr>
              <a:lnSpc>
                <a:spcPts val="34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87388" y="2748288"/>
            <a:ext cx="2906712" cy="1315711"/>
          </a:xfrm>
        </p:spPr>
        <p:txBody>
          <a:bodyPr>
            <a:noAutofit/>
          </a:bodyPr>
          <a:lstStyle>
            <a:lvl1pPr marL="0" indent="0">
              <a:buNone/>
              <a:defRPr b="1" i="0" cap="all" spc="100" baseline="0">
                <a:solidFill>
                  <a:schemeClr val="tx1"/>
                </a:solidFill>
                <a:latin typeface="+mn-lt"/>
              </a:defRPr>
            </a:lvl1pPr>
            <a:lvl2pPr marL="15875" indent="0">
              <a:buNone/>
              <a:tabLst/>
              <a:defRPr cap="none" spc="0" baseline="0">
                <a:solidFill>
                  <a:schemeClr val="tx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SUBHEAD GOES HERE</a:t>
            </a:r>
          </a:p>
          <a:p>
            <a:pPr lvl="1"/>
            <a:r>
              <a:rPr lang="en-US" dirty="0"/>
              <a:t>Level 1 text goes here to explain the charts or infographics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140F03D-25F0-A04D-B830-E76148D26DFE}" type="datetime1">
              <a:rPr lang="en-US" smtClean="0"/>
              <a:t>1/12/2022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ull quote Oswa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782888" y="629400"/>
            <a:ext cx="6770679" cy="535677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cap="all" spc="100" baseline="0">
                <a:solidFill>
                  <a:schemeClr val="tx1"/>
                </a:solidFill>
                <a:latin typeface="Oswald" panose="02000503000000000000" pitchFamily="2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 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49D10BF-E879-2B48-8797-B93DACA99B32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ull Quote Georgia Italic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782890" y="638827"/>
            <a:ext cx="6770678" cy="535677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 spc="200" baseline="0">
                <a:solidFill>
                  <a:schemeClr val="accent3"/>
                </a:solidFill>
                <a:latin typeface="Oswald" panose="02000503000000000000" pitchFamily="2" charset="0"/>
              </a:defRPr>
            </a:lvl1pPr>
            <a:lvl2pPr>
              <a:spcAft>
                <a:spcPts val="600"/>
              </a:spcAft>
              <a:defRPr sz="2000" b="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  <a:lvl3pPr marL="0" indent="0">
              <a:buFontTx/>
              <a:buNone/>
              <a:defRPr sz="1000" i="0" spc="150" baseline="0">
                <a:solidFill>
                  <a:schemeClr val="tx1"/>
                </a:solidFill>
                <a:latin typeface="Oswald" panose="02000503000000000000" pitchFamily="2" charset="0"/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 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813264F-68FE-704A-8EAB-2E9DC731D546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screen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45168" y="0"/>
            <a:ext cx="11746832" cy="6148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0179" y="3268988"/>
            <a:ext cx="10723390" cy="981308"/>
          </a:xfrm>
        </p:spPr>
        <p:txBody>
          <a:bodyPr/>
          <a:lstStyle>
            <a:lvl1pPr>
              <a:defRPr sz="450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30179" y="6400451"/>
            <a:ext cx="5345353" cy="457549"/>
          </a:xfrm>
        </p:spPr>
        <p:txBody>
          <a:bodyPr/>
          <a:lstStyle/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13837" y="4255571"/>
            <a:ext cx="107233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22960" y="4453128"/>
            <a:ext cx="10714266" cy="1143000"/>
          </a:xfrm>
        </p:spPr>
        <p:txBody>
          <a:bodyPr lIns="0" rIns="0" anchor="t" anchorCtr="0">
            <a:normAutofit/>
          </a:bodyPr>
          <a:lstStyle>
            <a:lvl1pPr marL="0" indent="0">
              <a:buNone/>
              <a:defRPr sz="1400" b="1" i="0" cap="all" spc="150" baseline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Optional subhead goes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675861" y="6148137"/>
            <a:ext cx="11171582" cy="7098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639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10715368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2DA2675-76D4-1743-BD8D-E7CA35B066D3}" type="datetime1">
              <a:rPr lang="en-US" smtClean="0"/>
              <a:t>1/12/2022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105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Col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5295900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668" y="1554480"/>
            <a:ext cx="5295900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D1F44CD-4308-7E4E-A479-3724642E589D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36550" y="837561"/>
            <a:ext cx="3898900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>
                <a:solidFill>
                  <a:schemeClr val="bg1"/>
                </a:solidFill>
              </a:rPr>
              <a:t>Booz Allen Hamilton internal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30968" y="346082"/>
            <a:ext cx="1764792" cy="1897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3 Col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1" y="1554480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541088" y="1554480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1" hasCustomPrompt="1"/>
          </p:nvPr>
        </p:nvSpPr>
        <p:spPr>
          <a:xfrm>
            <a:off x="8243974" y="1554480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9E647E9-120C-874D-A908-1A7B9E281E95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phic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10715368" cy="20341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838200" y="3835400"/>
            <a:ext cx="10715625" cy="23495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41FE978-8280-2F4B-A54E-B4D88890F05A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able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10715368" cy="2034128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3835400"/>
            <a:ext cx="10715625" cy="24003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05F7B90-606C-3440-BCF3-B06A0821F4C0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sidebar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838200" y="1554480"/>
            <a:ext cx="6388100" cy="461222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7429500" y="1554480"/>
            <a:ext cx="4124325" cy="4612228"/>
          </a:xfrm>
        </p:spPr>
        <p:txBody>
          <a:bodyPr>
            <a:normAutofit/>
          </a:bodyPr>
          <a:lstStyle>
            <a:lvl1pPr marL="0" indent="0">
              <a:buNone/>
              <a:defRPr sz="14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20A5DA-C2C2-A148-A908-C537EB082FE3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sidebar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2"/>
          </p:nvPr>
        </p:nvSpPr>
        <p:spPr>
          <a:xfrm>
            <a:off x="838200" y="1554480"/>
            <a:ext cx="6400800" cy="461168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7429500" y="1554480"/>
            <a:ext cx="4124325" cy="4612228"/>
          </a:xfrm>
        </p:spPr>
        <p:txBody>
          <a:bodyPr/>
          <a:lstStyle>
            <a:lvl1pPr marL="0" indent="0">
              <a:buNone/>
              <a:defRPr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E0F94F-7AE1-C14F-9A34-22B888285DA9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ADAF6CE-DC1A-8F43-9D7F-A2CD322B22BF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10715368" cy="915612"/>
          </a:xfrm>
        </p:spPr>
        <p:txBody>
          <a:bodyPr/>
          <a:lstStyle>
            <a:lvl1pPr marL="0" indent="0">
              <a:buNone/>
              <a:defRPr i="1">
                <a:latin typeface="Georgia" charset="0"/>
                <a:ea typeface="Georgia" charset="0"/>
                <a:cs typeface="Georgia" charset="0"/>
              </a:defRPr>
            </a:lvl1pPr>
            <a:lvl2pPr marL="7938" indent="0">
              <a:spcBef>
                <a:spcPts val="2400"/>
              </a:spcBef>
              <a:buNone/>
              <a:tabLst/>
              <a:defRPr sz="16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2pPr>
          </a:lstStyle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headline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EE7F13F-FEBF-A445-B4D3-BF32914502F2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Blue Call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4480"/>
            <a:ext cx="10715368" cy="9156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 i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938" indent="0">
              <a:spcBef>
                <a:spcPts val="2400"/>
              </a:spcBef>
              <a:buNone/>
              <a:tabLst/>
              <a:defRPr cap="all" spc="100" baseline="0">
                <a:solidFill>
                  <a:schemeClr val="accent4"/>
                </a:solidFill>
                <a:latin typeface="Oswald" charset="0"/>
                <a:ea typeface="Oswald" charset="0"/>
                <a:cs typeface="Oswald" charset="0"/>
              </a:defRPr>
            </a:lvl2pPr>
          </a:lstStyle>
          <a:p>
            <a:pPr lvl="0"/>
            <a:r>
              <a:rPr lang="en-US" dirty="0"/>
              <a:t>Level 1 text. Bullet is optional and may be removed. Click “indent more” to access additional type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F8331A2-841E-2147-A1DA-C6E5E0CFA21C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Mas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902C0368-2EC5-8242-8E19-A60BD870C94C}" type="datetime1">
              <a:rPr lang="en-US" smtClean="0"/>
              <a:t>1/12/2022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513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4783138" y="377825"/>
            <a:ext cx="6770430" cy="582453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11113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3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F314FBBB-7611-2341-856A-0ED8FC72072C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trict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36550" y="837561"/>
            <a:ext cx="3898900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>
                <a:solidFill>
                  <a:schemeClr val="bg1"/>
                </a:solidFill>
              </a:rPr>
              <a:t>Booz Allen Hamilton </a:t>
            </a:r>
            <a:r>
              <a:rPr lang="en-US" sz="750" cap="all" spc="100">
                <a:solidFill>
                  <a:srgbClr val="F7A81B"/>
                </a:solidFill>
              </a:rPr>
              <a:t>restricted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30968" y="346082"/>
            <a:ext cx="1764792" cy="1897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4783139" y="377825"/>
            <a:ext cx="6770430" cy="582453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  <a:lvl2pPr marL="11113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3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 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AA5F6708-2097-5E40-9970-36A2331A8C9A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brand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30968" y="346082"/>
            <a:ext cx="1764792" cy="18976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>
          <a:gsLst>
            <a:gs pos="16000">
              <a:schemeClr val="accent2"/>
            </a:gs>
            <a:gs pos="74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66184" y="0"/>
            <a:ext cx="11436349" cy="6874859"/>
          </a:xfrm>
        </p:spPr>
        <p:txBody>
          <a:bodyPr anchor="ctr"/>
          <a:lstStyle>
            <a:lvl1pPr marL="0" indent="0" algn="ctr">
              <a:buNone/>
              <a:defRPr sz="6000" b="0" i="0" cap="all" spc="200" baseline="0">
                <a:solidFill>
                  <a:schemeClr val="bg1"/>
                </a:solidFill>
                <a:latin typeface="Oswald"/>
              </a:defRPr>
            </a:lvl1pPr>
            <a:lvl2pPr algn="ctr">
              <a:defRPr sz="1800" i="0" spc="100" baseline="0">
                <a:solidFill>
                  <a:schemeClr val="bg1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DIVIDER HEADING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782889" y="1371600"/>
            <a:ext cx="6770687" cy="4705350"/>
          </a:xfrm>
        </p:spPr>
        <p:txBody>
          <a:bodyPr/>
          <a:lstStyle>
            <a:lvl2pPr>
              <a:spcAft>
                <a:spcPts val="0"/>
              </a:spcAft>
              <a:defRPr/>
            </a:lvl2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D10522A-192B-2B4D-A9DD-31BD12C809AC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783139" y="1371600"/>
            <a:ext cx="3302082" cy="4705350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8257839" y="1371600"/>
            <a:ext cx="3302082" cy="4705350"/>
          </a:xfrm>
        </p:spPr>
        <p:txBody>
          <a:bodyPr/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D70D0EC-0518-404C-B848-8B868472F410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371600"/>
            <a:ext cx="6770430" cy="349166"/>
          </a:xfrm>
        </p:spPr>
        <p:txBody>
          <a:bodyPr/>
          <a:lstStyle>
            <a:lvl1pPr marL="0" indent="0">
              <a:buNone/>
              <a:defRPr sz="12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6C54B25-DDB1-B941-832D-379539183139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371600"/>
            <a:ext cx="6770430" cy="349166"/>
          </a:xfrm>
        </p:spPr>
        <p:txBody>
          <a:bodyPr/>
          <a:lstStyle>
            <a:lvl1pPr marL="0" indent="0">
              <a:buNone/>
              <a:defRPr sz="12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4782478" y="2780284"/>
            <a:ext cx="3385751" cy="2773565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4"/>
          </p:nvPr>
        </p:nvSpPr>
        <p:spPr>
          <a:xfrm>
            <a:off x="8192531" y="2780285"/>
            <a:ext cx="3361864" cy="2773565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E0720CC-7093-7D41-B51E-A831D9A1A720}" type="datetime1">
              <a:rPr lang="en-US" smtClean="0"/>
              <a:t>1/12/2022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3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0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782889" y="212962"/>
            <a:ext cx="6770680" cy="98130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4782890" y="1371600"/>
            <a:ext cx="6770678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1E12E13-776A-454D-B1CF-33263EB9D4B1}" type="datetime1">
              <a:rPr lang="en-US" smtClean="0"/>
              <a:t>1/12/2022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2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815" r:id="rId2"/>
    <p:sldLayoutId id="2147483816" r:id="rId3"/>
    <p:sldLayoutId id="2147483817" r:id="rId4"/>
    <p:sldLayoutId id="2147483787" r:id="rId5"/>
    <p:sldLayoutId id="2147483776" r:id="rId6"/>
    <p:sldLayoutId id="2147483789" r:id="rId7"/>
    <p:sldLayoutId id="2147483790" r:id="rId8"/>
    <p:sldLayoutId id="2147483791" r:id="rId9"/>
    <p:sldLayoutId id="2147483792" r:id="rId10"/>
    <p:sldLayoutId id="2147483794" r:id="rId11"/>
    <p:sldLayoutId id="2147483795" r:id="rId12"/>
    <p:sldLayoutId id="2147483829" r:id="rId13"/>
    <p:sldLayoutId id="2147483830" r:id="rId14"/>
    <p:sldLayoutId id="2147483831" r:id="rId15"/>
    <p:sldLayoutId id="214748383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cap="all" spc="100" baseline="0">
          <a:solidFill>
            <a:schemeClr val="tx1"/>
          </a:solidFill>
          <a:latin typeface="oswald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buFont typeface="Arial" charset="0"/>
        <a:buChar char="•"/>
        <a:defRPr sz="1400" i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365760" marR="0" indent="-18288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LucidaGrande" charset="0"/>
        <a:buChar char="-"/>
        <a:tabLst/>
        <a:defRPr sz="1400" i="0" kern="1200" cap="none" spc="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buFont typeface="Courier New" charset="0"/>
        <a:buChar char="o"/>
        <a:tabLst/>
        <a:defRPr sz="1400" i="0" kern="120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spcAft>
          <a:spcPts val="0"/>
        </a:spcAft>
        <a:buFont typeface="LucidaGrande" charset="0"/>
        <a:buNone/>
        <a:tabLst/>
        <a:defRPr sz="1600" b="1" i="0" kern="1200" cap="all" spc="100" baseline="0">
          <a:solidFill>
            <a:schemeClr val="accent2"/>
          </a:solidFill>
          <a:latin typeface="Calibri" charset="0"/>
          <a:ea typeface="Calibri" charset="0"/>
          <a:cs typeface="Calibri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None/>
        <a:tabLst/>
        <a:defRPr sz="1400" i="1" kern="1200" baseline="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800"/>
        </a:spcBef>
        <a:buFont typeface="Arial"/>
        <a:buNone/>
        <a:defRPr sz="1000" i="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12963"/>
            <a:ext cx="10715368" cy="98130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54480"/>
            <a:ext cx="10715368" cy="45995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bullet.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Level 5 is an optional short description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</a:rPr>
              <a:t> 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1276283"/>
            <a:ext cx="107153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4943514" cy="45754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578171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B3709FD-D1C6-8A45-819E-DC27E42421F1}" type="datetime1">
              <a:rPr lang="en-US" smtClean="0"/>
              <a:t>1/12/2022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55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98" r:id="rId2"/>
    <p:sldLayoutId id="2147483803" r:id="rId3"/>
    <p:sldLayoutId id="2147483828" r:id="rId4"/>
    <p:sldLayoutId id="2147483801" r:id="rId5"/>
    <p:sldLayoutId id="2147483802" r:id="rId6"/>
    <p:sldLayoutId id="2147483799" r:id="rId7"/>
    <p:sldLayoutId id="2147483800" r:id="rId8"/>
    <p:sldLayoutId id="2147483824" r:id="rId9"/>
    <p:sldLayoutId id="2147483825" r:id="rId10"/>
    <p:sldLayoutId id="2147483826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cap="all" spc="100" baseline="0">
          <a:solidFill>
            <a:schemeClr val="tx1"/>
          </a:solidFill>
          <a:latin typeface="Oswald" charset="0"/>
          <a:ea typeface="Oswald" charset="0"/>
          <a:cs typeface="Oswald" charset="0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charset="0"/>
        <a:buChar char="•"/>
        <a:defRPr sz="1400" i="0" kern="120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LucidaGrande" charset="0"/>
        <a:buChar char="-"/>
        <a:tabLst/>
        <a:defRPr sz="1400" i="0" kern="1200" cap="none" spc="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Courier New" charset="0"/>
        <a:buChar char="o"/>
        <a:tabLst/>
        <a:defRPr sz="1400" i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buFont typeface="LucidaGrande" charset="0"/>
        <a:buNone/>
        <a:tabLst/>
        <a:defRPr sz="1600" b="1" kern="1200" cap="all" spc="100" baseline="0">
          <a:solidFill>
            <a:schemeClr val="accent2"/>
          </a:solidFill>
          <a:latin typeface="Calibri" charset="0"/>
          <a:ea typeface="Calibri" charset="0"/>
          <a:cs typeface="Calibri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None/>
        <a:tabLst/>
        <a:defRPr sz="1200" i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800"/>
        </a:spcBef>
        <a:buFont typeface="Arial"/>
        <a:buNone/>
        <a:defRPr sz="1000" i="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6000">
              <a:schemeClr val="accent2"/>
            </a:gs>
            <a:gs pos="74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2888" y="414779"/>
            <a:ext cx="6770680" cy="57621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 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34" y="0"/>
            <a:ext cx="42164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1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6648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89E3705F-3332-404A-B5B8-50F400173ACF}" type="datetime1">
              <a:rPr lang="en-US" smtClean="0"/>
              <a:t>1/12/2022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09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000" kern="1200" cap="all" spc="100" baseline="0">
          <a:solidFill>
            <a:schemeClr val="bg1"/>
          </a:solidFill>
          <a:latin typeface="Oswald" charset="0"/>
          <a:ea typeface="Oswald" charset="0"/>
          <a:cs typeface="Oswald" charset="0"/>
        </a:defRPr>
      </a:lvl1pPr>
      <a:lvl2pPr marL="11113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2000" i="1" kern="1200">
          <a:solidFill>
            <a:schemeClr val="bg1"/>
          </a:solidFill>
          <a:latin typeface="Georgia" charset="0"/>
          <a:ea typeface="Georgia" charset="0"/>
          <a:cs typeface="Georgia" charset="0"/>
        </a:defRPr>
      </a:lvl2pPr>
      <a:lvl3pPr marL="0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000" kern="1200" cap="all" spc="100" baseline="0">
          <a:solidFill>
            <a:schemeClr val="bg1"/>
          </a:solidFill>
          <a:latin typeface="Oswald" charset="0"/>
          <a:ea typeface="Oswald" charset="0"/>
          <a:cs typeface="Oswa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6.png"/><Relationship Id="rId7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11" Type="http://schemas.openxmlformats.org/officeDocument/2006/relationships/image" Target="../media/image31.png"/><Relationship Id="rId5" Type="http://schemas.openxmlformats.org/officeDocument/2006/relationships/image" Target="../media/image27.png"/><Relationship Id="rId10" Type="http://schemas.openxmlformats.org/officeDocument/2006/relationships/image" Target="../media/image30.png"/><Relationship Id="rId4" Type="http://schemas.openxmlformats.org/officeDocument/2006/relationships/image" Target="../media/image19.pn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8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A2E4BD99-A477-FA4D-B674-686B4DFFDD6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30392" t="2" r="23092" b="-2"/>
          <a:stretch/>
        </p:blipFill>
        <p:spPr>
          <a:xfrm>
            <a:off x="336550" y="839775"/>
            <a:ext cx="3898900" cy="5588013"/>
          </a:xfrm>
        </p:spPr>
      </p:pic>
      <p:sp>
        <p:nvSpPr>
          <p:cNvPr id="9" name="Rectangle 8"/>
          <p:cNvSpPr/>
          <p:nvPr/>
        </p:nvSpPr>
        <p:spPr>
          <a:xfrm>
            <a:off x="336550" y="4254980"/>
            <a:ext cx="3898900" cy="217271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Vectorizers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Cakes &amp; Tensors Mentorship Project, </a:t>
            </a:r>
          </a:p>
          <a:p>
            <a:r>
              <a:rPr lang="en-US" dirty="0"/>
              <a:t>By Evan Mata, under Chao Wu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 2020</a:t>
            </a:r>
          </a:p>
        </p:txBody>
      </p:sp>
      <p:sp>
        <p:nvSpPr>
          <p:cNvPr id="15" name="Rectangle 14"/>
          <p:cNvSpPr/>
          <p:nvPr/>
        </p:nvSpPr>
        <p:spPr>
          <a:xfrm flipV="1">
            <a:off x="336550" y="839775"/>
            <a:ext cx="3898900" cy="71900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lassification"/>
          <p:cNvSpPr txBox="1"/>
          <p:nvPr/>
        </p:nvSpPr>
        <p:spPr>
          <a:xfrm>
            <a:off x="336590" y="839875"/>
            <a:ext cx="3898845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 dirty="0">
                <a:solidFill>
                  <a:schemeClr val="bg1"/>
                </a:solidFill>
              </a:rPr>
              <a:t>Booz Allen Hamilton</a:t>
            </a:r>
          </a:p>
        </p:txBody>
      </p:sp>
    </p:spTree>
    <p:extLst>
      <p:ext uri="{BB962C8B-B14F-4D97-AF65-F5344CB8AC3E}">
        <p14:creationId xmlns:p14="http://schemas.microsoft.com/office/powerpoint/2010/main" val="1848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2F41D5F-5962-4A50-AC05-D59814C4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D98B1-FCAB-4AF2-AD8D-982F4B1F72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3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AAD1A-1AB2-458E-A05C-0AB43D847C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194E8B7-FF55-40E6-9319-EF05D3C59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86783"/>
            <a:ext cx="2734391" cy="231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2420A4-0179-4264-AC55-5A2E4CA156ED}"/>
              </a:ext>
            </a:extLst>
          </p:cNvPr>
          <p:cNvSpPr txBox="1"/>
          <p:nvPr/>
        </p:nvSpPr>
        <p:spPr>
          <a:xfrm>
            <a:off x="1289963" y="1390209"/>
            <a:ext cx="1839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Unbalanced BOW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1A1C0922-EE5D-4318-9D91-9CDB159ED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4301837"/>
            <a:ext cx="2734390" cy="226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A40FCF6-5BA1-4C7F-A255-06D8BA1069C6}"/>
              </a:ext>
            </a:extLst>
          </p:cNvPr>
          <p:cNvSpPr txBox="1"/>
          <p:nvPr/>
        </p:nvSpPr>
        <p:spPr>
          <a:xfrm>
            <a:off x="1418609" y="4005263"/>
            <a:ext cx="1573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Balanced BOW</a:t>
            </a: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20AC41B0-537F-4222-A92D-B42FB6D31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5" y="1686783"/>
            <a:ext cx="2796335" cy="231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5260D4-397F-44ED-B969-0AABE700E4FF}"/>
              </a:ext>
            </a:extLst>
          </p:cNvPr>
          <p:cNvSpPr txBox="1"/>
          <p:nvPr/>
        </p:nvSpPr>
        <p:spPr>
          <a:xfrm>
            <a:off x="4145456" y="1390209"/>
            <a:ext cx="138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W2V Vectors</a:t>
            </a:r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ACA40305-C1E3-4D58-8DF4-7E5327D4E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283" y="4220015"/>
            <a:ext cx="2809618" cy="22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828631-8949-4006-965E-307BA8BF2A3C}"/>
              </a:ext>
            </a:extLst>
          </p:cNvPr>
          <p:cNvSpPr txBox="1"/>
          <p:nvPr/>
        </p:nvSpPr>
        <p:spPr>
          <a:xfrm>
            <a:off x="4145455" y="3944440"/>
            <a:ext cx="15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W2V Matrices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FF18B6-AF05-4D46-9C50-F387B4867A95}"/>
              </a:ext>
            </a:extLst>
          </p:cNvPr>
          <p:cNvSpPr txBox="1"/>
          <p:nvPr/>
        </p:nvSpPr>
        <p:spPr>
          <a:xfrm>
            <a:off x="6808566" y="1367573"/>
            <a:ext cx="2040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LSTM Balanced Mat</a:t>
            </a:r>
          </a:p>
        </p:txBody>
      </p:sp>
      <p:pic>
        <p:nvPicPr>
          <p:cNvPr id="3086" name="Picture 14">
            <a:extLst>
              <a:ext uri="{FF2B5EF4-FFF2-40B4-BE49-F238E27FC236}">
                <a16:creationId xmlns:a16="http://schemas.microsoft.com/office/drawing/2014/main" id="{C5A8355A-3F43-47D1-8ACF-F1BE5DAFC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460" y="4187623"/>
            <a:ext cx="2734391" cy="231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635EFFD-C849-4246-AB52-3193637FDC58}"/>
              </a:ext>
            </a:extLst>
          </p:cNvPr>
          <p:cNvSpPr txBox="1"/>
          <p:nvPr/>
        </p:nvSpPr>
        <p:spPr>
          <a:xfrm>
            <a:off x="6808566" y="3911777"/>
            <a:ext cx="2052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LSTM Vectors </a:t>
            </a:r>
            <a:r>
              <a:rPr lang="en-US" dirty="0" err="1"/>
              <a:t>Unbal</a:t>
            </a:r>
            <a:endParaRPr lang="en-US" dirty="0"/>
          </a:p>
        </p:txBody>
      </p:sp>
      <p:pic>
        <p:nvPicPr>
          <p:cNvPr id="3088" name="Picture 16">
            <a:extLst>
              <a:ext uri="{FF2B5EF4-FFF2-40B4-BE49-F238E27FC236}">
                <a16:creationId xmlns:a16="http://schemas.microsoft.com/office/drawing/2014/main" id="{884A8377-47EE-4518-80C3-CA2084ECF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391" y="88011"/>
            <a:ext cx="1473422" cy="124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8F11D9D-D279-4438-A794-E4BADDCC0EF8}"/>
              </a:ext>
            </a:extLst>
          </p:cNvPr>
          <p:cNvSpPr txBox="1"/>
          <p:nvPr/>
        </p:nvSpPr>
        <p:spPr>
          <a:xfrm>
            <a:off x="4491958" y="409668"/>
            <a:ext cx="19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LSTM Matrix </a:t>
            </a:r>
            <a:r>
              <a:rPr lang="en-US" dirty="0" err="1"/>
              <a:t>Unbal</a:t>
            </a:r>
            <a:endParaRPr lang="en-US" dirty="0"/>
          </a:p>
        </p:txBody>
      </p:sp>
      <p:pic>
        <p:nvPicPr>
          <p:cNvPr id="3092" name="Picture 20">
            <a:extLst>
              <a:ext uri="{FF2B5EF4-FFF2-40B4-BE49-F238E27FC236}">
                <a16:creationId xmlns:a16="http://schemas.microsoft.com/office/drawing/2014/main" id="{FCE45419-C446-495E-8258-620A612F2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5772" y="4129106"/>
            <a:ext cx="2803405" cy="237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2748C50-B3AC-4F90-8C9B-DE7E905586F2}"/>
              </a:ext>
            </a:extLst>
          </p:cNvPr>
          <p:cNvSpPr txBox="1"/>
          <p:nvPr/>
        </p:nvSpPr>
        <p:spPr>
          <a:xfrm>
            <a:off x="9542957" y="3854655"/>
            <a:ext cx="1264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BERT </a:t>
            </a:r>
            <a:r>
              <a:rPr lang="en-US" dirty="0" err="1"/>
              <a:t>Unbal</a:t>
            </a:r>
            <a:endParaRPr lang="en-US" dirty="0"/>
          </a:p>
        </p:txBody>
      </p:sp>
      <p:pic>
        <p:nvPicPr>
          <p:cNvPr id="3094" name="Picture 22">
            <a:extLst>
              <a:ext uri="{FF2B5EF4-FFF2-40B4-BE49-F238E27FC236}">
                <a16:creationId xmlns:a16="http://schemas.microsoft.com/office/drawing/2014/main" id="{BABD65C4-1815-4897-8BD3-6B48BB8A8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815" y="1633556"/>
            <a:ext cx="2734392" cy="2318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97A6054-C6DE-4C13-A04E-4DED033E0561}"/>
              </a:ext>
            </a:extLst>
          </p:cNvPr>
          <p:cNvSpPr txBox="1"/>
          <p:nvPr/>
        </p:nvSpPr>
        <p:spPr>
          <a:xfrm>
            <a:off x="9542957" y="1337320"/>
            <a:ext cx="99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BERT Bal</a:t>
            </a:r>
          </a:p>
        </p:txBody>
      </p:sp>
      <p:pic>
        <p:nvPicPr>
          <p:cNvPr id="3096" name="Picture 24">
            <a:extLst>
              <a:ext uri="{FF2B5EF4-FFF2-40B4-BE49-F238E27FC236}">
                <a16:creationId xmlns:a16="http://schemas.microsoft.com/office/drawing/2014/main" id="{CADF6DC9-05EF-44F8-B5DD-428C16F7F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896" y="88011"/>
            <a:ext cx="1334322" cy="114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076DF812-200C-4B43-A472-7996C2D7C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Confusion Matrices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1A7F539-1F9A-4FD6-A1E5-B747573FE3E6}"/>
              </a:ext>
            </a:extLst>
          </p:cNvPr>
          <p:cNvSpPr txBox="1"/>
          <p:nvPr/>
        </p:nvSpPr>
        <p:spPr>
          <a:xfrm>
            <a:off x="10117218" y="408840"/>
            <a:ext cx="1786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LSTM Vectors Bal</a:t>
            </a:r>
          </a:p>
        </p:txBody>
      </p:sp>
      <p:pic>
        <p:nvPicPr>
          <p:cNvPr id="3103" name="Picture 31">
            <a:extLst>
              <a:ext uri="{FF2B5EF4-FFF2-40B4-BE49-F238E27FC236}">
                <a16:creationId xmlns:a16="http://schemas.microsoft.com/office/drawing/2014/main" id="{A2EA01D4-E05C-4AFC-99D4-BE1AA8879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679" y="1650281"/>
            <a:ext cx="2767001" cy="2294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670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371601"/>
            <a:ext cx="6770430" cy="3057524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Background</a:t>
            </a:r>
          </a:p>
          <a:p>
            <a:pPr marL="65151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/>
                <a:cs typeface="Calibri"/>
              </a:rPr>
              <a:t>High Level NLP</a:t>
            </a:r>
          </a:p>
          <a:p>
            <a:pPr marL="65151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/>
                <a:cs typeface="Calibri"/>
              </a:rPr>
              <a:t>My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BOW + TFIDF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Word2Vec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LSTMS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BERT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cs typeface="Calibri"/>
              </a:rPr>
              <a:t>Questions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782888" y="1252969"/>
            <a:ext cx="677068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Placeholder 7" descr="Two people sitting at a desk&#10;&#10;Description automatically generated">
            <a:extLst>
              <a:ext uri="{FF2B5EF4-FFF2-40B4-BE49-F238E27FC236}">
                <a16:creationId xmlns:a16="http://schemas.microsoft.com/office/drawing/2014/main" id="{13D585E4-00D3-7A46-9226-AC9B65933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96" r="23052"/>
          <a:stretch/>
        </p:blipFill>
        <p:spPr>
          <a:xfrm flipH="1">
            <a:off x="365802" y="1"/>
            <a:ext cx="39243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0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0981-167D-4A56-99A9-3B1617036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swald"/>
              </a:rPr>
              <a:t>Natural Language Processing ( NLP 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79966-4693-4145-BBB1-CF82546FC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7776D8-703D-4499-87EA-BDE1D8B7BE4A}"/>
              </a:ext>
            </a:extLst>
          </p:cNvPr>
          <p:cNvSpPr txBox="1"/>
          <p:nvPr/>
        </p:nvSpPr>
        <p:spPr>
          <a:xfrm>
            <a:off x="5397573" y="5309127"/>
            <a:ext cx="219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Algorithm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E1D2976-0B98-41A7-9BA1-6762F2B2CE25}"/>
              </a:ext>
            </a:extLst>
          </p:cNvPr>
          <p:cNvSpPr/>
          <p:nvPr/>
        </p:nvSpPr>
        <p:spPr>
          <a:xfrm>
            <a:off x="7793739" y="4217976"/>
            <a:ext cx="1922282" cy="1923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Output Numbers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0F6A0B-8988-4E4B-AED0-E10663BA520D}"/>
              </a:ext>
            </a:extLst>
          </p:cNvPr>
          <p:cNvSpPr/>
          <p:nvPr/>
        </p:nvSpPr>
        <p:spPr>
          <a:xfrm>
            <a:off x="7793739" y="1433001"/>
            <a:ext cx="1922282" cy="1923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Output Text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42F8144-B344-4EAD-BAFF-5F2861B0B2D7}"/>
              </a:ext>
            </a:extLst>
          </p:cNvPr>
          <p:cNvSpPr/>
          <p:nvPr/>
        </p:nvSpPr>
        <p:spPr>
          <a:xfrm>
            <a:off x="2765597" y="4217975"/>
            <a:ext cx="1922282" cy="1923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Input Numbers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B5D57A3-2ADB-4083-BB9B-4AB464053AA0}"/>
              </a:ext>
            </a:extLst>
          </p:cNvPr>
          <p:cNvSpPr/>
          <p:nvPr/>
        </p:nvSpPr>
        <p:spPr>
          <a:xfrm>
            <a:off x="2765597" y="1433002"/>
            <a:ext cx="1922282" cy="1923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Input Text</a:t>
            </a:r>
          </a:p>
        </p:txBody>
      </p:sp>
      <p:pic>
        <p:nvPicPr>
          <p:cNvPr id="12" name="Graphic 11" descr="Arrow Down with solid fill">
            <a:extLst>
              <a:ext uri="{FF2B5EF4-FFF2-40B4-BE49-F238E27FC236}">
                <a16:creationId xmlns:a16="http://schemas.microsoft.com/office/drawing/2014/main" id="{AB96823D-10A6-499A-B67A-EB2895D16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62394" y="3075469"/>
            <a:ext cx="914400" cy="1423113"/>
          </a:xfrm>
          <a:prstGeom prst="rect">
            <a:avLst/>
          </a:prstGeom>
        </p:spPr>
      </p:pic>
      <p:pic>
        <p:nvPicPr>
          <p:cNvPr id="14" name="Graphic 13" descr="Arrow Up with solid fill">
            <a:extLst>
              <a:ext uri="{FF2B5EF4-FFF2-40B4-BE49-F238E27FC236}">
                <a16:creationId xmlns:a16="http://schemas.microsoft.com/office/drawing/2014/main" id="{FF0D1150-CAFD-4965-AA6D-56A247926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97680" y="2995257"/>
            <a:ext cx="914400" cy="1424023"/>
          </a:xfrm>
          <a:prstGeom prst="rect">
            <a:avLst/>
          </a:prstGeom>
        </p:spPr>
      </p:pic>
      <p:pic>
        <p:nvPicPr>
          <p:cNvPr id="15" name="Graphic 14" descr="Arrow Right with solid fill">
            <a:extLst>
              <a:ext uri="{FF2B5EF4-FFF2-40B4-BE49-F238E27FC236}">
                <a16:creationId xmlns:a16="http://schemas.microsoft.com/office/drawing/2014/main" id="{AA54A7FC-CC96-4AA9-8496-92B893CFF3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0113" y="4760047"/>
            <a:ext cx="3601393" cy="914400"/>
          </a:xfrm>
          <a:prstGeom prst="rect">
            <a:avLst/>
          </a:prstGeom>
        </p:spPr>
      </p:pic>
      <p:pic>
        <p:nvPicPr>
          <p:cNvPr id="30" name="Graphic 29" descr="Arrow Right with solid fill">
            <a:extLst>
              <a:ext uri="{FF2B5EF4-FFF2-40B4-BE49-F238E27FC236}">
                <a16:creationId xmlns:a16="http://schemas.microsoft.com/office/drawing/2014/main" id="{88DE55DA-8EFA-4E02-A6FA-FEAB0436D0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0113" y="1937337"/>
            <a:ext cx="3601393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562D2AB-23AF-456D-8A8E-477453A172AD}"/>
              </a:ext>
            </a:extLst>
          </p:cNvPr>
          <p:cNvSpPr txBox="1"/>
          <p:nvPr/>
        </p:nvSpPr>
        <p:spPr>
          <a:xfrm>
            <a:off x="5419957" y="2529090"/>
            <a:ext cx="219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API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915330-5BA8-4F93-890E-6F82A63110DE}"/>
              </a:ext>
            </a:extLst>
          </p:cNvPr>
          <p:cNvSpPr txBox="1"/>
          <p:nvPr/>
        </p:nvSpPr>
        <p:spPr>
          <a:xfrm>
            <a:off x="8817402" y="3566528"/>
            <a:ext cx="219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Parse Output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557D513-5EAC-4E62-AFA2-27D8F9F685F1}"/>
              </a:ext>
            </a:extLst>
          </p:cNvPr>
          <p:cNvSpPr/>
          <p:nvPr/>
        </p:nvSpPr>
        <p:spPr>
          <a:xfrm>
            <a:off x="2012762" y="3482886"/>
            <a:ext cx="1525804" cy="599193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Vectorizer</a:t>
            </a:r>
          </a:p>
        </p:txBody>
      </p:sp>
    </p:spTree>
    <p:extLst>
      <p:ext uri="{BB962C8B-B14F-4D97-AF65-F5344CB8AC3E}">
        <p14:creationId xmlns:p14="http://schemas.microsoft.com/office/powerpoint/2010/main" val="107659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6FE53-1106-491D-B437-B6655AEF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B789F-EA15-4CA3-9905-C2202AF89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Stanford Sentiment Treebank dataset</a:t>
            </a:r>
          </a:p>
          <a:p>
            <a:r>
              <a:rPr lang="en-US" sz="1800" dirty="0"/>
              <a:t>Sentiment Analysis:</a:t>
            </a:r>
          </a:p>
          <a:p>
            <a:pPr lvl="1"/>
            <a:r>
              <a:rPr lang="en-US" sz="1800" dirty="0"/>
              <a:t>5 labels (very negative to very positive)</a:t>
            </a:r>
          </a:p>
          <a:p>
            <a:pPr lvl="1"/>
            <a:r>
              <a:rPr lang="en-US" sz="1800" dirty="0"/>
              <a:t>~8k short (&lt;50 words) movie reviews</a:t>
            </a:r>
          </a:p>
          <a:p>
            <a:pPr lvl="1"/>
            <a:r>
              <a:rPr lang="en-US" sz="1800" dirty="0"/>
              <a:t>Vast Majority 1 sentence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8B442-6683-4941-BBA5-E9889FC988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7ED811-E396-4F21-B1B6-12D5F05E85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03" t="51299" r="54618" b="25424"/>
          <a:stretch/>
        </p:blipFill>
        <p:spPr>
          <a:xfrm>
            <a:off x="6790196" y="1342475"/>
            <a:ext cx="3813632" cy="1596327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144539F-BF34-4525-B588-7C77449D4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153" y="3669888"/>
            <a:ext cx="36290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D5B72E8-F1DC-48DD-9AFB-E1AABE70D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958" y="3669888"/>
            <a:ext cx="36290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D99500-BFDE-4A0F-A087-36708E602680}"/>
              </a:ext>
            </a:extLst>
          </p:cNvPr>
          <p:cNvSpPr txBox="1"/>
          <p:nvPr/>
        </p:nvSpPr>
        <p:spPr>
          <a:xfrm>
            <a:off x="2471044" y="3363302"/>
            <a:ext cx="2146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 Count Distro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B29CF7-00F6-4A11-9F20-47B0CEDBB199}"/>
              </a:ext>
            </a:extLst>
          </p:cNvPr>
          <p:cNvSpPr txBox="1"/>
          <p:nvPr/>
        </p:nvSpPr>
        <p:spPr>
          <a:xfrm>
            <a:off x="7468239" y="3361826"/>
            <a:ext cx="2146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Labels Distro</a:t>
            </a:r>
          </a:p>
        </p:txBody>
      </p:sp>
    </p:spTree>
    <p:extLst>
      <p:ext uri="{BB962C8B-B14F-4D97-AF65-F5344CB8AC3E}">
        <p14:creationId xmlns:p14="http://schemas.microsoft.com/office/powerpoint/2010/main" val="376315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435C1-51C1-4317-A101-8B1CED8F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Beginnings:</a:t>
            </a:r>
            <a:br>
              <a:rPr lang="en-US" dirty="0"/>
            </a:br>
            <a:r>
              <a:rPr lang="en-US" dirty="0"/>
              <a:t>Bag of Words ( BOW ) + Term Frequency – Inter-Document Frequency ( TFIDF 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B9747-27DA-4EFB-86ED-D6D75800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0ACCC-2337-40A1-8A43-6F6A9EB57AE2}"/>
              </a:ext>
            </a:extLst>
          </p:cNvPr>
          <p:cNvSpPr txBox="1"/>
          <p:nvPr/>
        </p:nvSpPr>
        <p:spPr>
          <a:xfrm>
            <a:off x="846975" y="1557495"/>
            <a:ext cx="5401425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BOW + TFIDF: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Short, Simple, Easy to Understand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information about the entire doc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information about docs relative to each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Can be very sparse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semantic or syntactic context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Doesn’t handle Out-Of-Vocab words well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Minimal sense of history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Homonyms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Results: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Alright – 37% Accuracy, off by one mostly.</a:t>
            </a:r>
          </a:p>
          <a:p>
            <a:endParaRPr lang="en-US" dirty="0"/>
          </a:p>
        </p:txBody>
      </p:sp>
      <p:pic>
        <p:nvPicPr>
          <p:cNvPr id="1026" name="Picture 2" descr="Apply a Simple Bag-of-Words Approach - Introduction to Natural Language  Processing - OpenClassrooms">
            <a:extLst>
              <a:ext uri="{FF2B5EF4-FFF2-40B4-BE49-F238E27FC236}">
                <a16:creationId xmlns:a16="http://schemas.microsoft.com/office/drawing/2014/main" id="{8CE0FE5F-0C11-4D0D-9F43-BF29DBFCB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884" y="1557495"/>
            <a:ext cx="5734328" cy="1660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E866AB40-58E6-4D14-9368-CF7510546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7" y="3511127"/>
            <a:ext cx="3286125" cy="272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061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The Illustrated Word2vec – Jay Alammar – Visualizing machine learning one  concept at a time.">
            <a:extLst>
              <a:ext uri="{FF2B5EF4-FFF2-40B4-BE49-F238E27FC236}">
                <a16:creationId xmlns:a16="http://schemas.microsoft.com/office/drawing/2014/main" id="{FEAE41A0-AE91-4D34-9966-3748A86CD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518" y="723802"/>
            <a:ext cx="3756410" cy="166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3435C1-51C1-4317-A101-8B1CED8F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Models: Word2Vec (w2v)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B9747-27DA-4EFB-86ED-D6D75800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0ACCC-2337-40A1-8A43-6F6A9EB57AE2}"/>
              </a:ext>
            </a:extLst>
          </p:cNvPr>
          <p:cNvSpPr txBox="1"/>
          <p:nvPr/>
        </p:nvSpPr>
        <p:spPr>
          <a:xfrm>
            <a:off x="838200" y="1557495"/>
            <a:ext cx="551973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W2V: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information about each individual word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Dense Vectors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Has semantic &amp; syntactic context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Can use pre-trained Vectors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Does not capture document level information well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Doesn’t handle Out-Of-Vocab words well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Minimal sense of history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Homonyms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Results: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Bad! 23-25%! Not consistent either! </a:t>
            </a:r>
          </a:p>
          <a:p>
            <a:endParaRPr lang="en-US" dirty="0"/>
          </a:p>
        </p:txBody>
      </p:sp>
      <p:pic>
        <p:nvPicPr>
          <p:cNvPr id="4098" name="Picture 2" descr="Word2Vec Tutorial - The Skip-Gram Model · Chris McCormick">
            <a:extLst>
              <a:ext uri="{FF2B5EF4-FFF2-40B4-BE49-F238E27FC236}">
                <a16:creationId xmlns:a16="http://schemas.microsoft.com/office/drawing/2014/main" id="{400F0653-51E0-4749-AC42-3D732BE65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139" y="2391188"/>
            <a:ext cx="3249116" cy="1939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E59F736-1B78-41D5-A7C1-E56F20DE2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555" y="4432915"/>
            <a:ext cx="2796335" cy="231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396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51971-9578-4B5D-8729-874542A1B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Nets (RNN): Long Short Term Memory (LSTM)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141F-D460-4750-9ACC-8E73295C0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LSTM: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information about each individual word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Dense Vectors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Has semantic &amp; syntactic context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Can use pre-trained Vectors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good amount of history &amp; context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Does not capture document level information well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Doesn’t handle Out-Of-Vocab words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Results: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Good, 40% accuracy, but strong mix up with Very-X and 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C0E9B-BCFE-4DCA-BF55-1322EB465A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2" descr="Understanding LSTM Networks -- colah&amp;#39;s blog">
            <a:extLst>
              <a:ext uri="{FF2B5EF4-FFF2-40B4-BE49-F238E27FC236}">
                <a16:creationId xmlns:a16="http://schemas.microsoft.com/office/drawing/2014/main" id="{D3206FE3-C8BD-4AF4-BF8E-7D8775BFAE14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7925" y="1554480"/>
            <a:ext cx="5295900" cy="1989816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20976A4-F7A8-4E11-93BC-0F7E0A3BA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262" y="3905250"/>
            <a:ext cx="2943225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599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27D9-BF79-4F31-9BE6-1303898A0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Encoder Representations from Transformers ( BERT 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69443-5A18-46F6-B057-216E55835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4480"/>
            <a:ext cx="4552950" cy="459952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BERT: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Word &amp; Doc level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Dense Vectors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Has semantic &amp; syntactic context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Can use pre-trained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Captures large amount of history &amp; context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Memory!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Complexity / </a:t>
            </a:r>
            <a:r>
              <a:rPr lang="en-US" sz="2000" dirty="0" err="1"/>
              <a:t>explainability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Results: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Good! 39% Accuracy.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D80DC4-A4D8-473E-9B15-A43659F26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C9B35C-6655-4463-92A5-BF5B4BFFE6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8" t="60000" r="7423" b="31528"/>
          <a:stretch/>
        </p:blipFill>
        <p:spPr>
          <a:xfrm>
            <a:off x="538419" y="5773007"/>
            <a:ext cx="7753093" cy="5810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853A94-AACF-4D18-A1E6-D8864111C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45" t="21389" r="13711" b="9514"/>
          <a:stretch/>
        </p:blipFill>
        <p:spPr>
          <a:xfrm>
            <a:off x="7720015" y="1375139"/>
            <a:ext cx="3876416" cy="251764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8B657FD-5982-4915-BCA2-C6784566A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713" y="1659254"/>
            <a:ext cx="2295402" cy="278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1478CA0-8CD6-4E2B-AF40-9FCC0943D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993" y="4134025"/>
            <a:ext cx="2718032" cy="230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823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12D9-99F5-4C60-909E-93AA43391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52B38F3E-E8EC-43B8-B946-70B022889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0749215"/>
              </p:ext>
            </p:extLst>
          </p:nvPr>
        </p:nvGraphicFramePr>
        <p:xfrm>
          <a:off x="838198" y="1554163"/>
          <a:ext cx="1071537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597">
                  <a:extLst>
                    <a:ext uri="{9D8B030D-6E8A-4147-A177-3AD203B41FA5}">
                      <a16:colId xmlns:a16="http://schemas.microsoft.com/office/drawing/2014/main" val="3258717265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3121442656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2235203135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1825055604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1744621491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4060167715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1092130819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3358186838"/>
                    </a:ext>
                  </a:extLst>
                </a:gridCol>
                <a:gridCol w="1190597">
                  <a:extLst>
                    <a:ext uri="{9D8B030D-6E8A-4147-A177-3AD203B41FA5}">
                      <a16:colId xmlns:a16="http://schemas.microsoft.com/office/drawing/2014/main" val="583922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BOW Bal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TFIDF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BOW SVD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W2V </a:t>
                      </a:r>
                      <a:r>
                        <a:rPr lang="en-US" dirty="0" err="1"/>
                        <a:t>Vecs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W2V 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99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0.40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074007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488166-7E19-4EFB-B6A1-EBA2FDF24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2D7F3-AB3F-48BB-A655-60FD0F5BC399}"/>
              </a:ext>
            </a:extLst>
          </p:cNvPr>
          <p:cNvSpPr txBox="1"/>
          <p:nvPr/>
        </p:nvSpPr>
        <p:spPr>
          <a:xfrm>
            <a:off x="876300" y="2628900"/>
            <a:ext cx="475841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Consistent: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Unbalance &gt; balanced by ~2-5%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Off by 1 category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Focuses of models differ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Older Models Faster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Old Model Comparable given quantity of data</a:t>
            </a:r>
          </a:p>
        </p:txBody>
      </p:sp>
    </p:spTree>
    <p:extLst>
      <p:ext uri="{BB962C8B-B14F-4D97-AF65-F5344CB8AC3E}">
        <p14:creationId xmlns:p14="http://schemas.microsoft.com/office/powerpoint/2010/main" val="73460"/>
      </p:ext>
    </p:extLst>
  </p:cSld>
  <p:clrMapOvr>
    <a:masterClrMapping/>
  </p:clrMapOvr>
</p:sld>
</file>

<file path=ppt/theme/theme1.xml><?xml version="1.0" encoding="utf-8"?>
<a:theme xmlns:a="http://schemas.openxmlformats.org/drawingml/2006/main" name="NW Narrow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Wide" id="{10F0099C-0810-BB41-90AD-1F63919BC841}" vid="{8656D28F-4806-5F41-B3C9-70ECB0BF3439}"/>
    </a:ext>
  </a:extLst>
</a:theme>
</file>

<file path=ppt/theme/theme2.xml><?xml version="1.0" encoding="utf-8"?>
<a:theme xmlns:a="http://schemas.openxmlformats.org/drawingml/2006/main" name="Wide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Wide" id="{10F0099C-0810-BB41-90AD-1F63919BC841}" vid="{8F7C3291-94BA-6740-82AC-5C27491AD826}"/>
    </a:ext>
  </a:extLst>
</a:theme>
</file>

<file path=ppt/theme/theme3.xml><?xml version="1.0" encoding="utf-8"?>
<a:theme xmlns:a="http://schemas.openxmlformats.org/drawingml/2006/main" name="FC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Wide" id="{10F0099C-0810-BB41-90AD-1F63919BC841}" vid="{BE70AC8B-D6E7-B94E-8AC7-85D632CFA9C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VVDocumentType xmlns="0f408ef7-c1d8-4622-bd82-216621fd0a94" xsi:nil="true"/>
    <Info xmlns="0f408ef7-c1d8-4622-bd82-216621fd0a94" xsi:nil="true"/>
    <SharedWithUsers xmlns="0729f4fb-3479-47a3-8079-6b76a881e727">
      <UserInfo>
        <DisplayName>Carl, John [USA]</DisplayName>
        <AccountId>29</AccountId>
        <AccountType/>
      </UserInfo>
      <UserInfo>
        <DisplayName>Brenton, Cutter [USA]</DisplayName>
        <AccountId>69</AccountId>
        <AccountType/>
      </UserInfo>
      <UserInfo>
        <DisplayName>Hedrick, Elizabeth [USA]</DisplayName>
        <AccountId>70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104B3AFB798A458AE6F22B68598864" ma:contentTypeVersion="13" ma:contentTypeDescription="Create a new document." ma:contentTypeScope="" ma:versionID="67e8b8f74295e1af0d31c7074a857989">
  <xsd:schema xmlns:xsd="http://www.w3.org/2001/XMLSchema" xmlns:xs="http://www.w3.org/2001/XMLSchema" xmlns:p="http://schemas.microsoft.com/office/2006/metadata/properties" xmlns:ns2="0f408ef7-c1d8-4622-bd82-216621fd0a94" xmlns:ns3="0729f4fb-3479-47a3-8079-6b76a881e727" targetNamespace="http://schemas.microsoft.com/office/2006/metadata/properties" ma:root="true" ma:fieldsID="5a9ba282a8d646bb25e7a7517c8758f5" ns2:_="" ns3:_="">
    <xsd:import namespace="0f408ef7-c1d8-4622-bd82-216621fd0a94"/>
    <xsd:import namespace="0729f4fb-3479-47a3-8079-6b76a881e7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Info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IVVDocumentTyp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408ef7-c1d8-4622-bd82-216621fd0a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Info" ma:index="14" nillable="true" ma:displayName="Info" ma:description="Gantt with 2nd Tab for TKM GUI" ma:format="Dropdown" ma:internalName="Info">
      <xsd:simpleType>
        <xsd:restriction base="dms:Text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IVVDocumentType" ma:index="19" nillable="true" ma:displayName="Document Type" ma:format="Dropdown" ma:internalName="IVVDocumentType">
      <xsd:simpleType>
        <xsd:restriction base="dms:Choice">
          <xsd:enumeration value="Security Technical &amp; Implementation Guidance"/>
          <xsd:enumeration value="FELIX AI IV&amp;V Artifact"/>
          <xsd:enumeration value="IV&amp;V Template"/>
          <xsd:enumeration value="External Resources"/>
          <xsd:enumeration value="IV&amp;V Policy Documents"/>
          <xsd:enumeration value="Meeting Minutes"/>
          <xsd:enumeration value="Collaboration Documents"/>
          <xsd:enumeration value="Example Artifacts"/>
          <xsd:enumeration value="IV&amp;V Checklists"/>
        </xsd:restriction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29f4fb-3479-47a3-8079-6b76a881e72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BB34F7-EE77-484C-93F5-CDC6D95534D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565E40-8801-4E1C-A074-AD382C639A0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0f408ef7-c1d8-4622-bd82-216621fd0a94"/>
    <ds:schemaRef ds:uri="http://purl.org/dc/elements/1.1/"/>
    <ds:schemaRef ds:uri="http://schemas.microsoft.com/office/2006/metadata/properties"/>
    <ds:schemaRef ds:uri="0729f4fb-3479-47a3-8079-6b76a881e72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DAC44EB-AF9F-4071-A7DD-15549F81F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408ef7-c1d8-4622-bd82-216621fd0a94"/>
    <ds:schemaRef ds:uri="0729f4fb-3479-47a3-8079-6b76a881e7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8217</TotalTime>
  <Words>437</Words>
  <Application>Microsoft Office PowerPoint</Application>
  <PresentationFormat>Widescreen</PresentationFormat>
  <Paragraphs>134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Georgia</vt:lpstr>
      <vt:lpstr>LucidaGrande</vt:lpstr>
      <vt:lpstr>Oswald</vt:lpstr>
      <vt:lpstr>Oswald</vt:lpstr>
      <vt:lpstr>NW Narrow Master</vt:lpstr>
      <vt:lpstr>Wide</vt:lpstr>
      <vt:lpstr>FC Master</vt:lpstr>
      <vt:lpstr>Vectorizers</vt:lpstr>
      <vt:lpstr>agenda</vt:lpstr>
      <vt:lpstr>Natural Language Processing ( NLP )</vt:lpstr>
      <vt:lpstr>Dataset</vt:lpstr>
      <vt:lpstr>The Beginnings: Bag of Words ( BOW ) + Term Frequency – Inter-Document Frequency ( TFIDF )</vt:lpstr>
      <vt:lpstr>Embedding Models: Word2Vec (w2v)</vt:lpstr>
      <vt:lpstr>Recurrent Neural Nets (RNN): Long Short Term Memory (LSTM)</vt:lpstr>
      <vt:lpstr>Bidirectional Encoder Representations from Transformers ( BERT )</vt:lpstr>
      <vt:lpstr>Comparisons</vt:lpstr>
      <vt:lpstr>Questions?</vt:lpstr>
      <vt:lpstr>Some Confusion Matrices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FELIX</dc:title>
  <dc:creator>Mata, Evan [USA]</dc:creator>
  <cp:lastModifiedBy>Mata, Evan [USA]</cp:lastModifiedBy>
  <cp:revision>52</cp:revision>
  <dcterms:created xsi:type="dcterms:W3CDTF">2021-01-14T20:17:29Z</dcterms:created>
  <dcterms:modified xsi:type="dcterms:W3CDTF">2022-01-13T22:16:13Z</dcterms:modified>
</cp:coreProperties>
</file>